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sldIdLst>
    <p:sldId id="256" r:id="rId2"/>
    <p:sldId id="266" r:id="rId3"/>
    <p:sldId id="268" r:id="rId4"/>
    <p:sldId id="269" r:id="rId5"/>
    <p:sldId id="267" r:id="rId6"/>
    <p:sldId id="263" r:id="rId7"/>
    <p:sldId id="2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D73647"/>
    <a:srgbClr val="101D2B"/>
    <a:srgbClr val="002060"/>
    <a:srgbClr val="0072BC"/>
    <a:srgbClr val="006600"/>
    <a:srgbClr val="004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3C8C4A-9933-43F8-9DEE-F75BF2E47BE4}" v="57" dt="2023-08-25T17:45:36.5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215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FAD9FB-F2EB-45DC-8691-DA9AB5C0E810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C99A8D-5A3C-4EEF-BAFF-20DAECCBB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828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54CC4ACE-37F1-5CB5-7AFA-569A607F06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675" y="642143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934EBE-C557-4617-960F-5E1FDDAB3960}" type="datetime1">
              <a:rPr lang="en-US" smtClean="0"/>
              <a:t>2/21/2025</a:t>
            </a:fld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1D305D3F-2775-05FA-6161-05754A8E27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71950" y="642143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&lt;Session&gt;-&lt;Paper&gt;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718FB21-70B0-0684-0FEA-A0105DB184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82125" y="642461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</a:defRPr>
            </a:lvl1pPr>
          </a:lstStyle>
          <a:p>
            <a:fld id="{91F1F12D-A47B-4906-BD24-A2A41FF31E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025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5B877-676F-452E-567E-9DB2F842D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45" y="68264"/>
            <a:ext cx="10515600" cy="531812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rgbClr val="D7364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F91733-0015-3236-F5D4-53D7DE686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49DA4-9D64-47DE-B9E0-CFC6FBDDABCE}" type="datetime1">
              <a:rPr lang="en-US" smtClean="0"/>
              <a:t>2/21/2025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92F44E-758F-16AD-FF90-9174BFF8A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71950" y="6421437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&lt;Session&gt;-&lt;Paper&gt;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888EFD-F5A0-A67C-433B-4266D8206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91F1F12D-A47B-4906-BD24-A2A41FF31E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A41A0FB-7AE9-7F30-714B-936F012884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52500"/>
            <a:ext cx="11314176" cy="4525963"/>
          </a:xfrm>
          <a:prstGeom prst="rect">
            <a:avLst/>
          </a:prstGeom>
        </p:spPr>
        <p:txBody>
          <a:bodyPr/>
          <a:lstStyle>
            <a:lvl1pPr>
              <a:buClr>
                <a:srgbClr val="002060"/>
              </a:buClr>
              <a:defRPr sz="3200">
                <a:solidFill>
                  <a:srgbClr val="002060"/>
                </a:solidFill>
                <a:latin typeface="+mn-lt"/>
                <a:cs typeface="Arial" panose="020B0604020202020204" pitchFamily="34" charset="0"/>
              </a:defRPr>
            </a:lvl1pPr>
            <a:lvl2pPr>
              <a:buClr>
                <a:srgbClr val="002060"/>
              </a:buClr>
              <a:defRPr sz="2800">
                <a:solidFill>
                  <a:srgbClr val="002060"/>
                </a:solidFill>
                <a:latin typeface="+mn-lt"/>
                <a:cs typeface="Arial" panose="020B0604020202020204" pitchFamily="34" charset="0"/>
              </a:defRPr>
            </a:lvl2pPr>
            <a:lvl3pPr>
              <a:buClr>
                <a:srgbClr val="002060"/>
              </a:buClr>
              <a:defRPr sz="2400">
                <a:solidFill>
                  <a:srgbClr val="002060"/>
                </a:solidFill>
                <a:latin typeface="+mn-lt"/>
                <a:cs typeface="Arial" panose="020B0604020202020204" pitchFamily="34" charset="0"/>
              </a:defRPr>
            </a:lvl3pPr>
            <a:lvl4pPr>
              <a:buClr>
                <a:srgbClr val="002060"/>
              </a:buClr>
              <a:defRPr sz="2000">
                <a:solidFill>
                  <a:srgbClr val="002060"/>
                </a:solidFill>
                <a:latin typeface="+mn-lt"/>
                <a:cs typeface="Arial" panose="020B0604020202020204" pitchFamily="34" charset="0"/>
              </a:defRPr>
            </a:lvl4pPr>
            <a:lvl5pPr>
              <a:buClr>
                <a:srgbClr val="002060"/>
              </a:buClr>
              <a:defRPr sz="2000">
                <a:solidFill>
                  <a:srgbClr val="002060"/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85E0B981-636F-4CE6-8AEF-5A447B20B6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1137" y="27474"/>
            <a:ext cx="1505813" cy="72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279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2">
            <a:extLst>
              <a:ext uri="{FF2B5EF4-FFF2-40B4-BE49-F238E27FC236}">
                <a16:creationId xmlns:a16="http://schemas.microsoft.com/office/drawing/2014/main" id="{92E827F9-5A2F-8B7B-DF82-71F65FCA7B6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356350"/>
            <a:ext cx="12192000" cy="50165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lIns="92075" tIns="46038" rIns="92075" bIns="46038" anchor="ctr" anchorCtr="1"/>
          <a:lstStyle>
            <a:lvl1pPr eaLnBrk="0" hangingPunct="0">
              <a:defRPr sz="28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25000"/>
              <a:buChar char="•"/>
              <a:defRPr sz="28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25000"/>
              <a:buChar char="•"/>
              <a:defRPr sz="28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25000"/>
              <a:buChar char="•"/>
              <a:defRPr sz="28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25000"/>
              <a:buChar char="•"/>
              <a:defRPr sz="28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85000"/>
              </a:lnSpc>
              <a:buClr>
                <a:schemeClr val="tx1"/>
              </a:buClr>
              <a:buSzPct val="125000"/>
              <a:buFontTx/>
              <a:buChar char="•"/>
              <a:defRPr/>
            </a:pPr>
            <a:endParaRPr lang="it-IT" altLang="it-IT" sz="1800" dirty="0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737F7A-3E9C-BFD8-57CE-C33FDD2AC0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675" y="642143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7ABD7F-75D7-453D-BC72-DED22C2AA807}" type="datetime1">
              <a:rPr lang="en-US" smtClean="0"/>
              <a:t>2/21/2025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54FFE8-A8F5-473D-A209-6297E15F38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71950" y="642143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&lt;Session&gt;-&lt;Paper&gt;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869910-128F-8C5A-0CF0-E260AACAC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82125" y="642461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91F1F12D-A47B-4906-BD24-A2A41FF31E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940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6CB13C06-D7E5-E97A-598E-E3363C0508AA}"/>
              </a:ext>
            </a:extLst>
          </p:cNvPr>
          <p:cNvSpPr txBox="1"/>
          <p:nvPr/>
        </p:nvSpPr>
        <p:spPr>
          <a:xfrm>
            <a:off x="1018097" y="2767280"/>
            <a:ext cx="1040345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cs typeface="Arial" panose="020B0604020202020204" pitchFamily="34" charset="0"/>
              </a:rPr>
              <a:t>Presentation Template for the </a:t>
            </a:r>
            <a:r>
              <a:rPr lang="en-US" sz="4000" b="1" dirty="0" err="1">
                <a:solidFill>
                  <a:srgbClr val="002060"/>
                </a:solidFill>
                <a:cs typeface="Arial" panose="020B0604020202020204" pitchFamily="34" charset="0"/>
              </a:rPr>
              <a:t>INMMiC</a:t>
            </a:r>
            <a:r>
              <a:rPr lang="en-US" sz="4000" b="1" dirty="0">
                <a:solidFill>
                  <a:srgbClr val="002060"/>
                </a:solidFill>
                <a:cs typeface="Arial" panose="020B0604020202020204" pitchFamily="34" charset="0"/>
              </a:rPr>
              <a:t> 2025 Conference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02EB6F-1985-8058-5AB7-3780793C1A65}"/>
              </a:ext>
            </a:extLst>
          </p:cNvPr>
          <p:cNvSpPr txBox="1"/>
          <p:nvPr/>
        </p:nvSpPr>
        <p:spPr>
          <a:xfrm>
            <a:off x="1357043" y="4047588"/>
            <a:ext cx="972556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D73647"/>
                </a:solidFill>
                <a:cs typeface="Arial" panose="020B0604020202020204" pitchFamily="34" charset="0"/>
              </a:rPr>
              <a:t>Author’s Name one</a:t>
            </a:r>
            <a:r>
              <a:rPr lang="en-US" sz="2800" b="1" baseline="30000" dirty="0">
                <a:solidFill>
                  <a:srgbClr val="D73647"/>
                </a:solidFill>
                <a:cs typeface="Arial" panose="020B0604020202020204" pitchFamily="34" charset="0"/>
              </a:rPr>
              <a:t>1,2</a:t>
            </a:r>
            <a:r>
              <a:rPr lang="en-US" sz="2800" b="1" dirty="0">
                <a:solidFill>
                  <a:srgbClr val="D73647"/>
                </a:solidFill>
                <a:cs typeface="Arial" panose="020B0604020202020204" pitchFamily="34" charset="0"/>
              </a:rPr>
              <a:t>, Author’s Name two</a:t>
            </a:r>
            <a:r>
              <a:rPr lang="en-US" sz="2800" b="1" baseline="30000" dirty="0">
                <a:solidFill>
                  <a:srgbClr val="D73647"/>
                </a:solidFill>
                <a:cs typeface="Arial" panose="020B0604020202020204" pitchFamily="34" charset="0"/>
              </a:rPr>
              <a:t>1,2</a:t>
            </a:r>
            <a:r>
              <a:rPr lang="en-US" sz="2800" b="1" dirty="0">
                <a:solidFill>
                  <a:srgbClr val="D73647"/>
                </a:solidFill>
                <a:cs typeface="Arial" panose="020B0604020202020204" pitchFamily="34" charset="0"/>
              </a:rPr>
              <a:t>, </a:t>
            </a:r>
            <a:r>
              <a:rPr lang="en-US" sz="2800" dirty="0">
                <a:solidFill>
                  <a:srgbClr val="D73647"/>
                </a:solidFill>
                <a:cs typeface="Arial" panose="020B0604020202020204" pitchFamily="34" charset="0"/>
              </a:rPr>
              <a:t>and</a:t>
            </a:r>
            <a:r>
              <a:rPr lang="en-US" sz="2800" b="1" dirty="0">
                <a:solidFill>
                  <a:srgbClr val="D73647"/>
                </a:solidFill>
                <a:cs typeface="Arial" panose="020B0604020202020204" pitchFamily="34" charset="0"/>
              </a:rPr>
              <a:t> Author’s Name three</a:t>
            </a:r>
            <a:r>
              <a:rPr lang="en-US" sz="2800" b="1" baseline="30000" dirty="0">
                <a:solidFill>
                  <a:srgbClr val="D73647"/>
                </a:solidFill>
                <a:cs typeface="Arial" panose="020B0604020202020204" pitchFamily="34" charset="0"/>
              </a:rPr>
              <a:t>1</a:t>
            </a:r>
            <a:r>
              <a:rPr lang="en-US" sz="2800" b="1" dirty="0">
                <a:solidFill>
                  <a:srgbClr val="D73647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45B2A69-7882-5180-700F-D0C3324473FB}"/>
              </a:ext>
            </a:extLst>
          </p:cNvPr>
          <p:cNvSpPr txBox="1"/>
          <p:nvPr/>
        </p:nvSpPr>
        <p:spPr>
          <a:xfrm>
            <a:off x="808547" y="4964665"/>
            <a:ext cx="104034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baseline="30000" dirty="0">
                <a:solidFill>
                  <a:srgbClr val="000066"/>
                </a:solidFill>
                <a:cs typeface="Arial" panose="020B0604020202020204" pitchFamily="34" charset="0"/>
              </a:rPr>
              <a:t>1</a:t>
            </a:r>
            <a:r>
              <a:rPr lang="en-US" sz="2000" dirty="0">
                <a:solidFill>
                  <a:srgbClr val="000066"/>
                </a:solidFill>
                <a:cs typeface="Arial" panose="020B0604020202020204" pitchFamily="34" charset="0"/>
              </a:rPr>
              <a:t>Affiliation number one</a:t>
            </a:r>
          </a:p>
          <a:p>
            <a:pPr algn="ctr"/>
            <a:r>
              <a:rPr lang="en-US" sz="2000" b="1" baseline="30000" dirty="0">
                <a:solidFill>
                  <a:srgbClr val="000066"/>
                </a:solidFill>
                <a:cs typeface="Arial" panose="020B0604020202020204" pitchFamily="34" charset="0"/>
              </a:rPr>
              <a:t>2</a:t>
            </a:r>
            <a:r>
              <a:rPr lang="en-US" sz="2000" dirty="0">
                <a:solidFill>
                  <a:srgbClr val="000066"/>
                </a:solidFill>
                <a:cs typeface="Arial" panose="020B0604020202020204" pitchFamily="34" charset="0"/>
              </a:rPr>
              <a:t>Affiliation number two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D7460FA-F37E-4281-C959-A05F5DC18B8B}"/>
              </a:ext>
            </a:extLst>
          </p:cNvPr>
          <p:cNvSpPr txBox="1"/>
          <p:nvPr/>
        </p:nvSpPr>
        <p:spPr>
          <a:xfrm rot="1995512">
            <a:off x="4744918" y="1808362"/>
            <a:ext cx="14502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Example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EF13B6A-359F-F033-04BA-34C11FF452B3}"/>
              </a:ext>
            </a:extLst>
          </p:cNvPr>
          <p:cNvSpPr txBox="1"/>
          <p:nvPr/>
        </p:nvSpPr>
        <p:spPr>
          <a:xfrm>
            <a:off x="4495800" y="6429421"/>
            <a:ext cx="3028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We1A-1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EE87ED-1D32-4385-AB37-39838A8BA3AD}"/>
              </a:ext>
            </a:extLst>
          </p:cNvPr>
          <p:cNvSpPr txBox="1"/>
          <p:nvPr/>
        </p:nvSpPr>
        <p:spPr>
          <a:xfrm>
            <a:off x="163178" y="205753"/>
            <a:ext cx="66521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D73647"/>
                </a:solidFill>
                <a:cs typeface="Arial" panose="020B0604020202020204" pitchFamily="34" charset="0"/>
              </a:rPr>
              <a:t>The International Workshop on Integrated Nonlinear Microwave and </a:t>
            </a:r>
            <a:r>
              <a:rPr lang="en-US" sz="2400" b="1" dirty="0" err="1">
                <a:solidFill>
                  <a:srgbClr val="D73647"/>
                </a:solidFill>
                <a:cs typeface="Arial" panose="020B0604020202020204" pitchFamily="34" charset="0"/>
              </a:rPr>
              <a:t>Millimetre</a:t>
            </a:r>
            <a:r>
              <a:rPr lang="en-US" sz="2400" b="1" dirty="0">
                <a:solidFill>
                  <a:srgbClr val="D73647"/>
                </a:solidFill>
                <a:cs typeface="Arial" panose="020B0604020202020204" pitchFamily="34" charset="0"/>
              </a:rPr>
              <a:t>-wave Circuits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8E3FCB3-0EC1-45DB-9710-E04BCCCDEE35}"/>
              </a:ext>
            </a:extLst>
          </p:cNvPr>
          <p:cNvSpPr txBox="1"/>
          <p:nvPr/>
        </p:nvSpPr>
        <p:spPr>
          <a:xfrm>
            <a:off x="163178" y="1024677"/>
            <a:ext cx="56395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66"/>
                </a:solidFill>
                <a:cs typeface="Arial" panose="020B0604020202020204" pitchFamily="34" charset="0"/>
              </a:rPr>
              <a:t>April 10 – 11, 2025</a:t>
            </a:r>
          </a:p>
          <a:p>
            <a:r>
              <a:rPr lang="en-US" dirty="0">
                <a:solidFill>
                  <a:srgbClr val="000066"/>
                </a:solidFill>
                <a:cs typeface="Arial" panose="020B0604020202020204" pitchFamily="34" charset="0"/>
              </a:rPr>
              <a:t>Torino, Italy</a:t>
            </a:r>
          </a:p>
        </p:txBody>
      </p:sp>
      <p:pic>
        <p:nvPicPr>
          <p:cNvPr id="16" name="Picture 15" descr="A close up of a logo&#10;&#10;Description automatically generated">
            <a:extLst>
              <a:ext uri="{FF2B5EF4-FFF2-40B4-BE49-F238E27FC236}">
                <a16:creationId xmlns:a16="http://schemas.microsoft.com/office/drawing/2014/main" id="{0079DBFA-1B8F-403F-AE47-72CFB11CAC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749" y="27474"/>
            <a:ext cx="4620009" cy="2216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849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6CB13C06-D7E5-E97A-598E-E3363C0508AA}"/>
              </a:ext>
            </a:extLst>
          </p:cNvPr>
          <p:cNvSpPr txBox="1"/>
          <p:nvPr/>
        </p:nvSpPr>
        <p:spPr>
          <a:xfrm>
            <a:off x="1018097" y="2767280"/>
            <a:ext cx="1040345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cs typeface="Arial" panose="020B0604020202020204" pitchFamily="34" charset="0"/>
              </a:rPr>
              <a:t>Presentation Template for the </a:t>
            </a:r>
            <a:r>
              <a:rPr lang="en-US" sz="4000" b="1" dirty="0" err="1">
                <a:solidFill>
                  <a:srgbClr val="002060"/>
                </a:solidFill>
                <a:cs typeface="Arial" panose="020B0604020202020204" pitchFamily="34" charset="0"/>
              </a:rPr>
              <a:t>INMMiC</a:t>
            </a:r>
            <a:r>
              <a:rPr lang="en-US" sz="4000" b="1" dirty="0">
                <a:solidFill>
                  <a:srgbClr val="002060"/>
                </a:solidFill>
                <a:cs typeface="Arial" panose="020B0604020202020204" pitchFamily="34" charset="0"/>
              </a:rPr>
              <a:t> 2025 Conference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02EB6F-1985-8058-5AB7-3780793C1A65}"/>
              </a:ext>
            </a:extLst>
          </p:cNvPr>
          <p:cNvSpPr txBox="1"/>
          <p:nvPr/>
        </p:nvSpPr>
        <p:spPr>
          <a:xfrm>
            <a:off x="1357043" y="4047588"/>
            <a:ext cx="972556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D73647"/>
                </a:solidFill>
                <a:cs typeface="Arial" panose="020B0604020202020204" pitchFamily="34" charset="0"/>
              </a:rPr>
              <a:t>Author’s Name one</a:t>
            </a:r>
            <a:r>
              <a:rPr lang="en-US" sz="2800" b="1" baseline="30000" dirty="0">
                <a:solidFill>
                  <a:srgbClr val="D73647"/>
                </a:solidFill>
                <a:cs typeface="Arial" panose="020B0604020202020204" pitchFamily="34" charset="0"/>
              </a:rPr>
              <a:t>1,2</a:t>
            </a:r>
            <a:r>
              <a:rPr lang="en-US" sz="2800" b="1" dirty="0">
                <a:solidFill>
                  <a:srgbClr val="D73647"/>
                </a:solidFill>
                <a:cs typeface="Arial" panose="020B0604020202020204" pitchFamily="34" charset="0"/>
              </a:rPr>
              <a:t>, Author’s Name two</a:t>
            </a:r>
            <a:r>
              <a:rPr lang="en-US" sz="2800" b="1" baseline="30000" dirty="0">
                <a:solidFill>
                  <a:srgbClr val="D73647"/>
                </a:solidFill>
                <a:cs typeface="Arial" panose="020B0604020202020204" pitchFamily="34" charset="0"/>
              </a:rPr>
              <a:t>1,2</a:t>
            </a:r>
            <a:r>
              <a:rPr lang="en-US" sz="2800" b="1" dirty="0">
                <a:solidFill>
                  <a:srgbClr val="D73647"/>
                </a:solidFill>
                <a:cs typeface="Arial" panose="020B0604020202020204" pitchFamily="34" charset="0"/>
              </a:rPr>
              <a:t>, </a:t>
            </a:r>
            <a:r>
              <a:rPr lang="en-US" sz="2800" dirty="0">
                <a:solidFill>
                  <a:srgbClr val="D73647"/>
                </a:solidFill>
                <a:cs typeface="Arial" panose="020B0604020202020204" pitchFamily="34" charset="0"/>
              </a:rPr>
              <a:t>and</a:t>
            </a:r>
            <a:r>
              <a:rPr lang="en-US" sz="2800" b="1" dirty="0">
                <a:solidFill>
                  <a:srgbClr val="D73647"/>
                </a:solidFill>
                <a:cs typeface="Arial" panose="020B0604020202020204" pitchFamily="34" charset="0"/>
              </a:rPr>
              <a:t> Author’s Name three</a:t>
            </a:r>
            <a:r>
              <a:rPr lang="en-US" sz="2800" b="1" baseline="30000" dirty="0">
                <a:solidFill>
                  <a:srgbClr val="D73647"/>
                </a:solidFill>
                <a:cs typeface="Arial" panose="020B0604020202020204" pitchFamily="34" charset="0"/>
              </a:rPr>
              <a:t>1</a:t>
            </a:r>
            <a:r>
              <a:rPr lang="en-US" sz="2800" b="1" dirty="0">
                <a:solidFill>
                  <a:srgbClr val="D73647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45B2A69-7882-5180-700F-D0C3324473FB}"/>
              </a:ext>
            </a:extLst>
          </p:cNvPr>
          <p:cNvSpPr txBox="1"/>
          <p:nvPr/>
        </p:nvSpPr>
        <p:spPr>
          <a:xfrm>
            <a:off x="808547" y="4964665"/>
            <a:ext cx="104034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baseline="30000" dirty="0">
                <a:solidFill>
                  <a:srgbClr val="000066"/>
                </a:solidFill>
                <a:cs typeface="Arial" panose="020B0604020202020204" pitchFamily="34" charset="0"/>
              </a:rPr>
              <a:t>1</a:t>
            </a:r>
            <a:r>
              <a:rPr lang="en-US" sz="2000" dirty="0">
                <a:solidFill>
                  <a:srgbClr val="000066"/>
                </a:solidFill>
                <a:cs typeface="Arial" panose="020B0604020202020204" pitchFamily="34" charset="0"/>
              </a:rPr>
              <a:t>Affiliation number one</a:t>
            </a:r>
          </a:p>
          <a:p>
            <a:pPr algn="ctr"/>
            <a:r>
              <a:rPr lang="en-US" sz="2000" b="1" baseline="30000" dirty="0">
                <a:solidFill>
                  <a:srgbClr val="000066"/>
                </a:solidFill>
                <a:cs typeface="Arial" panose="020B0604020202020204" pitchFamily="34" charset="0"/>
              </a:rPr>
              <a:t>2</a:t>
            </a:r>
            <a:r>
              <a:rPr lang="en-US" sz="2000" dirty="0">
                <a:solidFill>
                  <a:srgbClr val="000066"/>
                </a:solidFill>
                <a:cs typeface="Arial" panose="020B0604020202020204" pitchFamily="34" charset="0"/>
              </a:rPr>
              <a:t>Affiliation number two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D7460FA-F37E-4281-C959-A05F5DC18B8B}"/>
              </a:ext>
            </a:extLst>
          </p:cNvPr>
          <p:cNvSpPr txBox="1"/>
          <p:nvPr/>
        </p:nvSpPr>
        <p:spPr>
          <a:xfrm>
            <a:off x="1257247" y="1569762"/>
            <a:ext cx="41226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Use this icon in your title slide if you are a student finalist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EF13B6A-359F-F033-04BA-34C11FF452B3}"/>
              </a:ext>
            </a:extLst>
          </p:cNvPr>
          <p:cNvSpPr txBox="1"/>
          <p:nvPr/>
        </p:nvSpPr>
        <p:spPr>
          <a:xfrm>
            <a:off x="4495800" y="6429421"/>
            <a:ext cx="3028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We1A-1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EE87ED-1D32-4385-AB37-39838A8BA3AD}"/>
              </a:ext>
            </a:extLst>
          </p:cNvPr>
          <p:cNvSpPr txBox="1"/>
          <p:nvPr/>
        </p:nvSpPr>
        <p:spPr>
          <a:xfrm>
            <a:off x="163178" y="205753"/>
            <a:ext cx="66521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D73647"/>
                </a:solidFill>
                <a:cs typeface="Arial" panose="020B0604020202020204" pitchFamily="34" charset="0"/>
              </a:rPr>
              <a:t>The International Workshop on Integrated Nonlinear Microwave and </a:t>
            </a:r>
            <a:r>
              <a:rPr lang="en-US" sz="2400" b="1" dirty="0" err="1">
                <a:solidFill>
                  <a:srgbClr val="D73647"/>
                </a:solidFill>
                <a:cs typeface="Arial" panose="020B0604020202020204" pitchFamily="34" charset="0"/>
              </a:rPr>
              <a:t>Millimetre</a:t>
            </a:r>
            <a:r>
              <a:rPr lang="en-US" sz="2400" b="1" dirty="0">
                <a:solidFill>
                  <a:srgbClr val="D73647"/>
                </a:solidFill>
                <a:cs typeface="Arial" panose="020B0604020202020204" pitchFamily="34" charset="0"/>
              </a:rPr>
              <a:t>-wave Circuits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8E3FCB3-0EC1-45DB-9710-E04BCCCDEE35}"/>
              </a:ext>
            </a:extLst>
          </p:cNvPr>
          <p:cNvSpPr txBox="1"/>
          <p:nvPr/>
        </p:nvSpPr>
        <p:spPr>
          <a:xfrm>
            <a:off x="163178" y="1024677"/>
            <a:ext cx="56395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66"/>
                </a:solidFill>
                <a:cs typeface="Arial" panose="020B0604020202020204" pitchFamily="34" charset="0"/>
              </a:rPr>
              <a:t>April 10 – 11, 2025</a:t>
            </a:r>
          </a:p>
          <a:p>
            <a:r>
              <a:rPr lang="en-US" dirty="0">
                <a:solidFill>
                  <a:srgbClr val="000066"/>
                </a:solidFill>
                <a:cs typeface="Arial" panose="020B0604020202020204" pitchFamily="34" charset="0"/>
              </a:rPr>
              <a:t>Torino, Italy</a:t>
            </a:r>
          </a:p>
        </p:txBody>
      </p:sp>
      <p:pic>
        <p:nvPicPr>
          <p:cNvPr id="16" name="Picture 15" descr="A close up of a logo&#10;&#10;Description automatically generated">
            <a:extLst>
              <a:ext uri="{FF2B5EF4-FFF2-40B4-BE49-F238E27FC236}">
                <a16:creationId xmlns:a16="http://schemas.microsoft.com/office/drawing/2014/main" id="{0079DBFA-1B8F-403F-AE47-72CFB11CAC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749" y="27474"/>
            <a:ext cx="4620009" cy="221613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233BD5A-24D9-4440-A917-C9B65FF9F5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0" t="15809" r="6496" b="5541"/>
          <a:stretch/>
        </p:blipFill>
        <p:spPr>
          <a:xfrm>
            <a:off x="5235929" y="1337545"/>
            <a:ext cx="1548691" cy="1429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274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08FC6-A889-419F-B1D4-B32A78920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Edit</a:t>
            </a:r>
            <a:r>
              <a:rPr lang="it-IT" dirty="0"/>
              <a:t> the Slide Master !!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68961-BD2E-47DF-BCDE-7201427BA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&lt;Session&gt;-&lt;Paper&gt;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1A4EC4-2700-4560-8934-211C8DFF3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F12D-A47B-4906-BD24-A2A41FF31E92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91FA72E-5333-408D-BDF2-45A88DA158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Edit the slide master to customize the footer</a:t>
            </a:r>
          </a:p>
          <a:p>
            <a:pPr lvl="1"/>
            <a:r>
              <a:rPr lang="en-US" dirty="0"/>
              <a:t>List your session and paper number (see final program when available)</a:t>
            </a:r>
          </a:p>
          <a:p>
            <a:r>
              <a:rPr lang="en-US" sz="3200" dirty="0"/>
              <a:t>For example: </a:t>
            </a:r>
            <a:r>
              <a:rPr lang="en-US" sz="3200" dirty="0">
                <a:solidFill>
                  <a:srgbClr val="C00000"/>
                </a:solidFill>
              </a:rPr>
              <a:t>We1A-1</a:t>
            </a:r>
          </a:p>
          <a:p>
            <a:endParaRPr lang="it-IT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43B8DA6-E2A8-49BD-AB0D-B3DB7E0B9FD8}"/>
              </a:ext>
            </a:extLst>
          </p:cNvPr>
          <p:cNvCxnSpPr>
            <a:cxnSpLocks/>
          </p:cNvCxnSpPr>
          <p:nvPr/>
        </p:nvCxnSpPr>
        <p:spPr>
          <a:xfrm>
            <a:off x="4322618" y="2604655"/>
            <a:ext cx="1569224" cy="3606364"/>
          </a:xfrm>
          <a:prstGeom prst="straightConnector1">
            <a:avLst/>
          </a:prstGeom>
          <a:ln w="34925">
            <a:solidFill>
              <a:srgbClr val="C00000"/>
            </a:solidFill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4605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DC8CA-4F9E-4B97-9482-8309BBB00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Typical</a:t>
            </a:r>
            <a:r>
              <a:rPr lang="it-IT" dirty="0"/>
              <a:t> Presentation Flow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F4BC27-E48B-4362-A116-20EA96260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&lt;Session&gt;-&lt;Paper&gt;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835185-CB7C-4F18-8328-C2E2130B4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F12D-A47B-4906-BD24-A2A41FF31E92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D15EC96-2EF6-4A52-B721-03DB02DEDD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Title slide </a:t>
            </a:r>
          </a:p>
          <a:p>
            <a:r>
              <a:rPr lang="en-US" sz="3200" dirty="0"/>
              <a:t>Outline of the talk</a:t>
            </a:r>
          </a:p>
          <a:p>
            <a:r>
              <a:rPr lang="en-US" sz="3200" dirty="0"/>
              <a:t>Introduction / Motivation / Problem or Challenge</a:t>
            </a:r>
          </a:p>
          <a:p>
            <a:r>
              <a:rPr lang="en-US" sz="3200" dirty="0"/>
              <a:t>Details of the work</a:t>
            </a:r>
          </a:p>
          <a:p>
            <a:r>
              <a:rPr lang="en-US" sz="3200" dirty="0"/>
              <a:t>Comparison with </a:t>
            </a:r>
            <a:r>
              <a:rPr lang="en-US" sz="3200" dirty="0" err="1"/>
              <a:t>SoA</a:t>
            </a:r>
            <a:endParaRPr lang="en-US" sz="3200" dirty="0"/>
          </a:p>
          <a:p>
            <a:r>
              <a:rPr lang="en-US" sz="3200" dirty="0"/>
              <a:t>Conclusion</a:t>
            </a:r>
          </a:p>
          <a:p>
            <a:r>
              <a:rPr lang="en-US" sz="3200" dirty="0"/>
              <a:t>Backup slides if desired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44141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1BE2C-C4BF-4276-9F13-1EDBA3955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Style Guidelines</a:t>
            </a:r>
            <a:endParaRPr lang="it-IT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0BA22B-0AB4-4A42-B218-30283B052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&lt;Session&gt;-&lt;Paper&gt;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647F1B-6E43-4100-8F3D-F129DF94A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F12D-A47B-4906-BD24-A2A41FF31E92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0166D65-890C-4CA8-BDBC-5218E76089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short phrases, not long sentences</a:t>
            </a:r>
          </a:p>
          <a:p>
            <a:r>
              <a:rPr lang="en-US" dirty="0"/>
              <a:t>Use Calibri (or similar) sans serif font</a:t>
            </a:r>
          </a:p>
          <a:p>
            <a:pPr lvl="1"/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This line uses Helvetica 28 </a:t>
            </a:r>
            <a:r>
              <a:rPr lang="en-US" dirty="0" err="1">
                <a:latin typeface="Helvetica" panose="020B0604020202020204" pitchFamily="34" charset="0"/>
                <a:cs typeface="Helvetica" panose="020B0604020202020204" pitchFamily="34" charset="0"/>
              </a:rPr>
              <a:t>pt</a:t>
            </a: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</a:p>
          <a:p>
            <a:pPr lvl="1"/>
            <a:r>
              <a:rPr lang="en-US" dirty="0">
                <a:latin typeface="Arial" panose="020B0604020202020204" pitchFamily="34" charset="0"/>
              </a:rPr>
              <a:t>This line uses Arial 28 </a:t>
            </a:r>
            <a:r>
              <a:rPr lang="en-US" dirty="0" err="1">
                <a:latin typeface="Arial" panose="020B0604020202020204" pitchFamily="34" charset="0"/>
              </a:rPr>
              <a:t>pt</a:t>
            </a:r>
            <a:r>
              <a:rPr lang="en-US" dirty="0">
                <a:latin typeface="Arial" panose="020B0604020202020204" pitchFamily="34" charset="0"/>
              </a:rPr>
              <a:t> </a:t>
            </a:r>
          </a:p>
          <a:p>
            <a:pPr lvl="1"/>
            <a:r>
              <a:rPr lang="en-US" dirty="0"/>
              <a:t>The rest of the document uses Calibri</a:t>
            </a:r>
          </a:p>
          <a:p>
            <a:pPr lvl="2"/>
            <a:r>
              <a:rPr lang="en-US" sz="1600" dirty="0"/>
              <a:t>This font is 16 pt. If you use fonts that are smaller than 20 </a:t>
            </a:r>
            <a:r>
              <a:rPr lang="en-US" sz="1600" dirty="0" err="1"/>
              <a:t>pt</a:t>
            </a:r>
            <a:r>
              <a:rPr lang="en-US" sz="1600" dirty="0"/>
              <a:t>, people in the back of the room cannot read your slides</a:t>
            </a:r>
          </a:p>
          <a:p>
            <a:pPr lvl="1"/>
            <a:endParaRPr lang="en-US" dirty="0"/>
          </a:p>
          <a:p>
            <a:pPr>
              <a:lnSpc>
                <a:spcPct val="115000"/>
              </a:lnSpc>
              <a:defRPr/>
            </a:pPr>
            <a:r>
              <a:rPr lang="en-US" b="1" dirty="0"/>
              <a:t>Font size for titles is 40 </a:t>
            </a:r>
            <a:r>
              <a:rPr lang="en-US" b="1" dirty="0" err="1"/>
              <a:t>pt</a:t>
            </a:r>
            <a:r>
              <a:rPr lang="en-US" b="1" dirty="0"/>
              <a:t> bold</a:t>
            </a:r>
          </a:p>
          <a:p>
            <a:pPr>
              <a:lnSpc>
                <a:spcPct val="115000"/>
              </a:lnSpc>
              <a:defRPr/>
            </a:pPr>
            <a:r>
              <a:rPr lang="en-US" dirty="0"/>
              <a:t>Use high-contrast colors</a:t>
            </a:r>
            <a:endParaRPr lang="en-US" b="1" i="1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521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E63E3-AD6B-91F4-7587-EE4021AE0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Style Guidelines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4855F2-064E-F5E0-8283-5453B3D3F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&lt;Session&gt;-&lt;Paper&gt;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21435C-9417-EFB7-4875-CC2EC0216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F12D-A47B-4906-BD24-A2A41FF31E92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394578E-EF4C-EF24-A62C-2A5D949DB4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52500"/>
            <a:ext cx="11332464" cy="4525963"/>
          </a:xfrm>
        </p:spPr>
        <p:txBody>
          <a:bodyPr/>
          <a:lstStyle/>
          <a:p>
            <a:r>
              <a:rPr lang="en-US" dirty="0"/>
              <a:t>Keep your slides simple</a:t>
            </a:r>
          </a:p>
          <a:p>
            <a:pPr lvl="1"/>
            <a:r>
              <a:rPr lang="en-US" dirty="0"/>
              <a:t>Each slide should have a title</a:t>
            </a:r>
          </a:p>
          <a:p>
            <a:pPr lvl="1"/>
            <a:r>
              <a:rPr lang="en-US" dirty="0"/>
              <a:t>Limit  ~ 9 lines of text</a:t>
            </a:r>
          </a:p>
          <a:p>
            <a:pPr lvl="1"/>
            <a:r>
              <a:rPr lang="en-US" dirty="0">
                <a:cs typeface="Arial" panose="020B0604020202020204" pitchFamily="34" charset="0"/>
              </a:rPr>
              <a:t>Slides should display without delay</a:t>
            </a:r>
          </a:p>
          <a:p>
            <a:pPr lvl="1"/>
            <a:r>
              <a:rPr lang="en-US" dirty="0"/>
              <a:t>Avoid transition effects and special effects</a:t>
            </a:r>
          </a:p>
          <a:p>
            <a:pPr lvl="1"/>
            <a:r>
              <a:rPr lang="en-US" dirty="0"/>
              <a:t>Avoid sound effects</a:t>
            </a:r>
          </a:p>
          <a:p>
            <a:r>
              <a:rPr lang="en-US" dirty="0"/>
              <a:t>Goal of one slide in 1 to 2 minutes</a:t>
            </a:r>
          </a:p>
        </p:txBody>
      </p:sp>
    </p:spTree>
    <p:extLst>
      <p:ext uri="{BB962C8B-B14F-4D97-AF65-F5344CB8AC3E}">
        <p14:creationId xmlns:p14="http://schemas.microsoft.com/office/powerpoint/2010/main" val="3496656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E63E3-AD6B-91F4-7587-EE4021AE0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4855F2-064E-F5E0-8283-5453B3D3F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&lt;Session&gt;-&lt;Paper&gt;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21435C-9417-EFB7-4875-CC2EC0216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F12D-A47B-4906-BD24-A2A41FF31E92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394578E-EF4C-EF24-A62C-2A5D949DB4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52500"/>
            <a:ext cx="11350752" cy="4525963"/>
          </a:xfrm>
        </p:spPr>
        <p:txBody>
          <a:bodyPr/>
          <a:lstStyle/>
          <a:p>
            <a:r>
              <a:rPr lang="en-US" dirty="0"/>
              <a:t>Keep graphs simple</a:t>
            </a:r>
          </a:p>
          <a:p>
            <a:r>
              <a:rPr lang="en-US" dirty="0"/>
              <a:t>Use markers or arrows to highlight content</a:t>
            </a:r>
          </a:p>
          <a:p>
            <a:r>
              <a:rPr lang="en-US" dirty="0"/>
              <a:t>Use large font sizes (in axes labels and legends too)</a:t>
            </a:r>
          </a:p>
        </p:txBody>
      </p:sp>
    </p:spTree>
    <p:extLst>
      <p:ext uri="{BB962C8B-B14F-4D97-AF65-F5344CB8AC3E}">
        <p14:creationId xmlns:p14="http://schemas.microsoft.com/office/powerpoint/2010/main" val="8303702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332</Words>
  <Application>Microsoft Office PowerPoint</Application>
  <PresentationFormat>Widescreen</PresentationFormat>
  <Paragraphs>62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Helvetica</vt:lpstr>
      <vt:lpstr>Office Theme</vt:lpstr>
      <vt:lpstr>PowerPoint Presentation</vt:lpstr>
      <vt:lpstr>PowerPoint Presentation</vt:lpstr>
      <vt:lpstr>Edit the Slide Master !!</vt:lpstr>
      <vt:lpstr>Typical Presentation Flow</vt:lpstr>
      <vt:lpstr>Style Guidelines</vt:lpstr>
      <vt:lpstr>Style Guidelines</vt:lpstr>
      <vt:lpstr>Graphs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Luis Carlos Cotimos Nunes</dc:creator>
  <cp:lastModifiedBy>Anna  Piacibello</cp:lastModifiedBy>
  <cp:revision>18</cp:revision>
  <dcterms:created xsi:type="dcterms:W3CDTF">2023-08-25T16:34:03Z</dcterms:created>
  <dcterms:modified xsi:type="dcterms:W3CDTF">2025-02-21T17:07:04Z</dcterms:modified>
</cp:coreProperties>
</file>